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0" r:id="rId2"/>
    <p:sldId id="341" r:id="rId3"/>
    <p:sldId id="263" r:id="rId4"/>
    <p:sldId id="329" r:id="rId5"/>
    <p:sldId id="266" r:id="rId6"/>
    <p:sldId id="333" r:id="rId7"/>
    <p:sldId id="331" r:id="rId8"/>
    <p:sldId id="340" r:id="rId9"/>
    <p:sldId id="271" r:id="rId10"/>
    <p:sldId id="295" r:id="rId11"/>
    <p:sldId id="285" r:id="rId12"/>
    <p:sldId id="284" r:id="rId13"/>
    <p:sldId id="272" r:id="rId14"/>
    <p:sldId id="334" r:id="rId15"/>
    <p:sldId id="287" r:id="rId16"/>
    <p:sldId id="296" r:id="rId17"/>
    <p:sldId id="279" r:id="rId18"/>
    <p:sldId id="274" r:id="rId19"/>
    <p:sldId id="299" r:id="rId20"/>
    <p:sldId id="298" r:id="rId21"/>
    <p:sldId id="292" r:id="rId22"/>
    <p:sldId id="343" r:id="rId23"/>
    <p:sldId id="336" r:id="rId24"/>
    <p:sldId id="339" r:id="rId25"/>
    <p:sldId id="34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aig Robertson" userId="e6400f52b4e2d2d3" providerId="LiveId" clId="{3FC05249-C754-4FB9-9A20-F423BC3EB130}"/>
    <pc:docChg chg="undo custSel addSld delSld modSld">
      <pc:chgData name="Craig Robertson" userId="e6400f52b4e2d2d3" providerId="LiveId" clId="{3FC05249-C754-4FB9-9A20-F423BC3EB130}" dt="2025-10-19T17:21:07.814" v="117" actId="14100"/>
      <pc:docMkLst>
        <pc:docMk/>
      </pc:docMkLst>
      <pc:sldChg chg="modSp mod">
        <pc:chgData name="Craig Robertson" userId="e6400f52b4e2d2d3" providerId="LiveId" clId="{3FC05249-C754-4FB9-9A20-F423BC3EB130}" dt="2025-10-19T17:20:21.904" v="116" actId="114"/>
        <pc:sldMkLst>
          <pc:docMk/>
          <pc:sldMk cId="3532267737" sldId="331"/>
        </pc:sldMkLst>
        <pc:spChg chg="mod">
          <ac:chgData name="Craig Robertson" userId="e6400f52b4e2d2d3" providerId="LiveId" clId="{3FC05249-C754-4FB9-9A20-F423BC3EB130}" dt="2025-10-19T17:20:21.904" v="116" actId="114"/>
          <ac:spMkLst>
            <pc:docMk/>
            <pc:sldMk cId="3532267737" sldId="331"/>
            <ac:spMk id="6" creationId="{8970B2C6-5F71-6AFD-F956-8390BD8E2DF2}"/>
          </ac:spMkLst>
        </pc:spChg>
      </pc:sldChg>
      <pc:sldChg chg="modSp mod">
        <pc:chgData name="Craig Robertson" userId="e6400f52b4e2d2d3" providerId="LiveId" clId="{3FC05249-C754-4FB9-9A20-F423BC3EB130}" dt="2025-10-19T17:19:48.793" v="115" actId="14100"/>
        <pc:sldMkLst>
          <pc:docMk/>
          <pc:sldMk cId="0" sldId="341"/>
        </pc:sldMkLst>
        <pc:spChg chg="mod">
          <ac:chgData name="Craig Robertson" userId="e6400f52b4e2d2d3" providerId="LiveId" clId="{3FC05249-C754-4FB9-9A20-F423BC3EB130}" dt="2025-10-19T17:19:48.793" v="115" actId="14100"/>
          <ac:spMkLst>
            <pc:docMk/>
            <pc:sldMk cId="0" sldId="341"/>
            <ac:spMk id="5123" creationId="{00000000-0000-0000-0000-000000000000}"/>
          </ac:spMkLst>
        </pc:spChg>
      </pc:sldChg>
      <pc:sldChg chg="modSp mod">
        <pc:chgData name="Craig Robertson" userId="e6400f52b4e2d2d3" providerId="LiveId" clId="{3FC05249-C754-4FB9-9A20-F423BC3EB130}" dt="2025-10-19T17:21:07.814" v="117" actId="14100"/>
        <pc:sldMkLst>
          <pc:docMk/>
          <pc:sldMk cId="663890859" sldId="342"/>
        </pc:sldMkLst>
        <pc:picChg chg="mod">
          <ac:chgData name="Craig Robertson" userId="e6400f52b4e2d2d3" providerId="LiveId" clId="{3FC05249-C754-4FB9-9A20-F423BC3EB130}" dt="2025-10-19T17:21:07.814" v="117" actId="14100"/>
          <ac:picMkLst>
            <pc:docMk/>
            <pc:sldMk cId="663890859" sldId="342"/>
            <ac:picMk id="2" creationId="{613689F1-7625-358A-13C0-167A71D25FF7}"/>
          </ac:picMkLst>
        </pc:picChg>
      </pc:sldChg>
      <pc:sldChg chg="addSp modSp add mod">
        <pc:chgData name="Craig Robertson" userId="e6400f52b4e2d2d3" providerId="LiveId" clId="{3FC05249-C754-4FB9-9A20-F423BC3EB130}" dt="2025-10-13T15:41:25.665" v="102" actId="14100"/>
        <pc:sldMkLst>
          <pc:docMk/>
          <pc:sldMk cId="2237617446" sldId="343"/>
        </pc:sldMkLst>
        <pc:spChg chg="mod">
          <ac:chgData name="Craig Robertson" userId="e6400f52b4e2d2d3" providerId="LiveId" clId="{3FC05249-C754-4FB9-9A20-F423BC3EB130}" dt="2025-10-13T15:40:18.845" v="96" actId="6549"/>
          <ac:spMkLst>
            <pc:docMk/>
            <pc:sldMk cId="2237617446" sldId="343"/>
            <ac:spMk id="8" creationId="{E7E08DC3-00A5-002A-2948-2536FBF2689A}"/>
          </ac:spMkLst>
        </pc:spChg>
        <pc:spChg chg="mod">
          <ac:chgData name="Craig Robertson" userId="e6400f52b4e2d2d3" providerId="LiveId" clId="{3FC05249-C754-4FB9-9A20-F423BC3EB130}" dt="2025-10-13T15:41:25.665" v="102" actId="14100"/>
          <ac:spMkLst>
            <pc:docMk/>
            <pc:sldMk cId="2237617446" sldId="343"/>
            <ac:spMk id="9" creationId="{710022A4-5B9A-E9DE-9EF8-610AE1A84617}"/>
          </ac:spMkLst>
        </pc:spChg>
        <pc:picChg chg="mod">
          <ac:chgData name="Craig Robertson" userId="e6400f52b4e2d2d3" providerId="LiveId" clId="{3FC05249-C754-4FB9-9A20-F423BC3EB130}" dt="2025-10-13T15:40:01.544" v="93" actId="1076"/>
          <ac:picMkLst>
            <pc:docMk/>
            <pc:sldMk cId="2237617446" sldId="343"/>
            <ac:picMk id="2" creationId="{7C762228-F741-CB93-4E08-321257E84E73}"/>
          </ac:picMkLst>
        </pc:picChg>
        <pc:picChg chg="add mod">
          <ac:chgData name="Craig Robertson" userId="e6400f52b4e2d2d3" providerId="LiveId" clId="{3FC05249-C754-4FB9-9A20-F423BC3EB130}" dt="2025-10-13T15:40:52.870" v="101" actId="14100"/>
          <ac:picMkLst>
            <pc:docMk/>
            <pc:sldMk cId="2237617446" sldId="343"/>
            <ac:picMk id="3" creationId="{230DF0FD-6189-17F4-D59A-EFDC3B9A9689}"/>
          </ac:picMkLst>
        </pc:picChg>
      </pc:sldChg>
      <pc:sldChg chg="addSp delSp modSp new del mod">
        <pc:chgData name="Craig Robertson" userId="e6400f52b4e2d2d3" providerId="LiveId" clId="{3FC05249-C754-4FB9-9A20-F423BC3EB130}" dt="2025-10-18T16:31:21.691" v="103" actId="2696"/>
        <pc:sldMkLst>
          <pc:docMk/>
          <pc:sldMk cId="2379597008" sldId="34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BBA20-6DA9-471E-A989-D8266EC5ECF8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E417-7FA0-4752-8EDF-8F5ECE709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8500"/>
            <a:ext cx="6191250" cy="34829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4" tIns="46913" rIns="93824" bIns="46913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4851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effort emerged from the virtual meetings of the 15 Narcotics Anonymous Zonal Forums from around the world that began in early 2019. </a:t>
            </a:r>
          </a:p>
          <a:p>
            <a:pPr indent="-235572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As a result of those meetings, representatives of the eight Zonal Forums serving NA Regions in the United States expressed interest in meeting for the purpose of coordinating efforts. </a:t>
            </a:r>
          </a:p>
          <a:p>
            <a:pPr indent="-235572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The first meeting in December of 2019 identified many opportunities for Zonal Forums within the US to collaborate.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1D9310-9642-4483-BB52-FC36C6646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791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DBB57-D84E-6157-86BD-1BB3147DA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55772-3138-2E4F-7AC5-7E27A5DAC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16732-B821-B345-8C3C-DCF7E0265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B4BD5-F45C-B7BB-2ACD-B4520A90B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3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5F51B-DF1F-6AE4-DB82-B0F4430D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CCF44-9A71-FB0D-BCAE-508DCE9D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19C167-08A3-CE41-1A0E-C0BB0DD14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31B7C-A27B-FEAC-A7AF-324DEA62B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95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94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E3F3108A-3E34-E4AF-1188-9D137D121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FC29476E-CC2F-B899-3C94-1A637EB9B8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meet the first monday of each month! </a:t>
            </a:r>
            <a:endParaRPr/>
          </a:p>
        </p:txBody>
      </p:sp>
      <p:sp>
        <p:nvSpPr>
          <p:cNvPr id="83" name="Google Shape;83;p1:notes">
            <a:extLst>
              <a:ext uri="{FF2B5EF4-FFF2-40B4-BE49-F238E27FC236}">
                <a16:creationId xmlns:a16="http://schemas.microsoft.com/office/drawing/2014/main" id="{969A9C9F-D3E7-4205-10D6-9C8CC43ECB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4272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60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610D7-5552-9BB8-0BB8-E80DA8AE5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8AF5AC-CD53-F3C1-B40B-5F553317E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DBEF4-8C2F-81BF-09CA-03B2DAAC8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34DEB-AB76-BD98-CCBA-308C486B2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17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3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99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3327B-E29A-A3C9-8033-E084E09E3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5E0A1-15AD-6B69-431B-9E2DA44D2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4373D-DB35-D575-8ADA-1546AC564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4A8FE-AEDB-460A-FEF3-EE427BBBB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B4F72-A6C3-45C4-8ED0-EDC67F506D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5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EC58-014D-777B-E3C5-E0CA866C8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CBF82-91B5-B86B-7274-5C7382C8F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B91CE-D87A-E87D-37DE-C547AA3B1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1DC0B-09E8-FC2F-E184-5336BC16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4758A-F069-2B78-BA69-6F2FE294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5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E6CF4-580E-DAC6-86E1-353C9B82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1BABF-EC84-39FE-783A-C7986515A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7E48F-81C3-4B80-8230-2D5DADEFB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1205D-4D0E-CB52-FC4E-014D1E33F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39805-797B-A343-A66B-E9E28F9C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4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1226-ADA5-458D-7CEF-8D177D64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9AD12-084F-32B8-4F1B-275CD23AF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9FD6B-A6DC-A604-D708-E65AF3B7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FF8D3-A671-5387-6AD0-7A841A67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14CC2-2250-C9C1-42F6-731C1A47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2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196-CF55-8566-E276-DCD8D39B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5AC7E-CD3A-996F-7B86-547BA4B44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4CB3BE-0CA0-0A41-7D85-EB796D6DA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604A8-DA35-EEE2-1626-B5F5D2E48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E88B3-73E6-27C6-923F-D53D8ABB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05012-723E-BDD2-19C4-6EF0C93D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2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7D401-82FF-A7DF-B17D-E2752D26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B370-8B62-3408-AABC-3BB6BE1FB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C894F-78DB-7B58-C0D7-5C1ACC184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D6554F-F6AE-D6F1-98E4-221FC8C10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D418D0-BABF-4869-2FC1-765178B6F3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94E39-77B0-820E-8D3D-E6A58FFD0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B3AAAE-B33F-8A5B-8D04-F9C348B6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A1A3A6-E904-DE80-19E4-7AE39B3E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1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DBDC-1954-C81B-7254-92EE78AB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2395B1-00F5-E02D-1AC1-ADAE66B0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090D35-13A1-BF2D-DDA5-39F49F03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EE5E4-8B79-1685-1DF2-73EE202BB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27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90F645-3FD5-808D-38F0-81C3A8C3D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916CB1-DF7B-255D-CE57-28D55F030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8A4A7-99DD-CEC1-0E6F-F8CABBB9A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4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59E1-EFFB-2647-35C6-97AFF82C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8D1A9-1C97-4067-EEB2-69304E312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280DB-486C-7169-1C55-B9F82847E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9A509-AE53-DF2E-914A-A2253B006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9DC02-CC7B-D403-29CC-D57C0BE2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0E876-F669-3868-2961-48AFEAE2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10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31B43-684B-2FB8-9AD8-F6979CE12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B8A6D7-A474-CA79-FFB2-1020CDF918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FDA3F-F3B7-FC74-10ED-03253539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2821E-CF82-3719-C1D7-6A5ACD0DB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CF8AF2-C126-77E1-934E-C731142A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4D9CC-51C5-9323-D41C-2CE18036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9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9DCF1-9345-3BBF-7533-7F21424C0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8A64B-7E9F-50CC-63B7-F777C8CC1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9742D-445A-C6E6-D655-075EEE96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9780E-B118-C53F-37EE-A056EFAC3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C1A54-BB89-DD73-F681-57169DDAE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9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1E7E4A-62C1-3FB0-6E12-60B6ECE169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10E9C2-BD64-E27E-9BE7-5E8E4EBF2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63C05-436E-D2DE-44BE-79D285A0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0B0EA-5877-01FF-3FAF-EFDAF192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C4C6D-FCBF-1A32-51DB-25F5D7BD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1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6119BC-72C4-6CC0-80B7-927B6307B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94DBA-27D9-4DFA-87E7-AF37B3334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E753A-48D8-398A-3EB8-6F4646EC3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0441FE-A1BD-4E6B-A024-0D04F5D0D7C3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D5D4F-057B-EC94-7CFD-7A5C40CC73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E85ED-2522-1652-F5D9-BE3B765E9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99721C-5883-4DAB-A55A-3F64FEBF9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4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hyperlink" Target="http://piratepenguinreads.blogspot.com/2013/01/commenting-system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domo.com/pt/mindmap/marketing-6098ef5e8de24a9eb120600c0f06188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greemtech.com/blog/category/cloud-computing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usa-na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agreemtech.com/blog/category/cloud-computin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amavenandmore.com/public-relations-campaigns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trans4mtraining.com/product/strategic-plannin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crestcom.com/blog/2022/07/18/the-importance-of-mentorship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benefits.com/glossary/outreach-and-community-engagement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.png"/><Relationship Id="rId4" Type="http://schemas.openxmlformats.org/officeDocument/2006/relationships/hyperlink" Target="https://benefits.com/glossary/outreach-and-community-engagement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cteezy.com/png/15658512-join-us-3d-render-text-phrase-inscription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usa-n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" name="Rectangle 214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ntent Placeholder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95CEE69B-66E3-4196-65A9-A8E44776B9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783771"/>
            <a:ext cx="6531429" cy="27260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6" name="Right Triangle 21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8A3790-5BC5-EE5B-05E7-E046B139C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766456"/>
            <a:ext cx="8921672" cy="2129014"/>
          </a:xfrm>
        </p:spPr>
        <p:txBody>
          <a:bodyPr anchor="b">
            <a:normAutofit fontScale="90000"/>
          </a:bodyPr>
          <a:lstStyle/>
          <a:p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 Collaboration of Zones:</a:t>
            </a:r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What, When, Why, How</a:t>
            </a:r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62DAF42-1B7B-1E6E-CF92-EF411293B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8029" y="5142305"/>
            <a:ext cx="7184570" cy="753165"/>
          </a:xfrm>
        </p:spPr>
        <p:txBody>
          <a:bodyPr anchor="t">
            <a:normAutofit fontScale="92500" lnSpcReduction="20000"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October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20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343805"/>
            <a:ext cx="7761514" cy="1170241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What is a Zone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36171" y="1670779"/>
            <a:ext cx="10058400" cy="450618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fontAlgn="base">
              <a:spcAft>
                <a:spcPts val="12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Zonal Forums are service-oriented sharing and/or business sessions that provide the means by which NA communities can communicate, cooperate, and grow with one another. Although not a part of NA’s formal decision-making system, world services and zonal forums interact in many ways.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role is to complement the regions in their service to the groups and areas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Zonal forums with two or more zonally seated regions or communities that are not seated at the World Service Conference may choose to send a zonal delegate to the WSC</a:t>
            </a:r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Aft>
                <a:spcPct val="20000"/>
              </a:spcAft>
              <a:buClr>
                <a:srgbClr val="002395"/>
              </a:buClr>
            </a:pPr>
            <a:endParaRPr lang="en-US" altLang="en-US" sz="1700" dirty="0"/>
          </a:p>
          <a:p>
            <a:pPr marL="0" indent="0">
              <a:spcAft>
                <a:spcPct val="20000"/>
              </a:spcAft>
              <a:buClr>
                <a:srgbClr val="002395"/>
              </a:buClr>
              <a:buNone/>
            </a:pPr>
            <a:endParaRPr lang="en-US" altLang="en-US" sz="1700" dirty="0"/>
          </a:p>
        </p:txBody>
      </p:sp>
      <p:pic>
        <p:nvPicPr>
          <p:cNvPr id="18" name="Picture 17" descr="A picture containing clipart, automaton&#10;&#10;Description automatically generated">
            <a:extLst>
              <a:ext uri="{FF2B5EF4-FFF2-40B4-BE49-F238E27FC236}">
                <a16:creationId xmlns:a16="http://schemas.microsoft.com/office/drawing/2014/main" id="{B4BE6F6C-498B-4A9D-9EA1-3D1D512D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808029" y="4435412"/>
            <a:ext cx="1955964" cy="2078783"/>
          </a:xfrm>
          <a:prstGeom prst="roundRect">
            <a:avLst>
              <a:gd name="adj" fmla="val 18193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8639A156-C975-5407-4F83-DC30BB0945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1975CD-07AA-C6DC-A4B5-82459E8382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2836" y="1240971"/>
            <a:ext cx="10042896" cy="524757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4C34E0-C118-4142-FBE3-C3A8DB8578C0}"/>
              </a:ext>
            </a:extLst>
          </p:cNvPr>
          <p:cNvSpPr txBox="1"/>
          <p:nvPr/>
        </p:nvSpPr>
        <p:spPr>
          <a:xfrm>
            <a:off x="554182" y="369455"/>
            <a:ext cx="96981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Zones in the United States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0811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F62F-2A5A-48A4-B14C-9A269D2AD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3678" y="636787"/>
            <a:ext cx="11497052" cy="117024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     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Background Story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88832C-82A0-4D9E-AD29-8A49B954A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544" y="1383029"/>
            <a:ext cx="11497052" cy="491425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World Service Conference of The Future project 2018 had a goal to strengthen collaboration between zonal forums and between NAWS/zonal forums</a:t>
            </a:r>
          </a:p>
          <a:p>
            <a:pPr marL="342900" marR="0" lvl="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Virtual Meeting of Zones was created in 2019 as a result to share best practices; 15 zones from around the world meeting together</a:t>
            </a:r>
          </a:p>
          <a:p>
            <a:pPr marL="342900" marR="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of the *eight Zonal Forums serving NA Regions in the United States expressed interest in meeting for the purpose of coordinating efforts. </a:t>
            </a:r>
          </a:p>
          <a:p>
            <a:pPr marL="342900" marR="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first meeting in December of 2019 identified many opportunities for US zones to collaborate. </a:t>
            </a:r>
          </a:p>
          <a:p>
            <a:pPr marR="0" algn="l">
              <a:spcBef>
                <a:spcPts val="0"/>
              </a:spcBef>
              <a:spcAft>
                <a:spcPts val="600"/>
              </a:spcAft>
            </a:pP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l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*Eight at that time. The Autonomy Zonal Forum joined the Northeast Zonal Forum in 2024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FDD0889-A3B7-8A53-B519-7D3769355B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610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B9C7E-DDE8-EC1C-75ED-C95C77ECB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9AF6BFF-3EB6-2CA0-434B-AA325C23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18" y="550718"/>
            <a:ext cx="10803082" cy="113997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We Are!! </a:t>
            </a:r>
            <a:br>
              <a:rPr lang="en-US" dirty="0"/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Guiding Principles, Practices and Services for You  </a:t>
            </a:r>
          </a:p>
        </p:txBody>
      </p:sp>
      <p:pic>
        <p:nvPicPr>
          <p:cNvPr id="7" name="Content Placeholder 6" descr="A diagram of a strategy&#10;&#10;AI-generated content may be incorrect.">
            <a:extLst>
              <a:ext uri="{FF2B5EF4-FFF2-40B4-BE49-F238E27FC236}">
                <a16:creationId xmlns:a16="http://schemas.microsoft.com/office/drawing/2014/main" id="{292A65BB-D085-22DC-0E9C-CF55A78E7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0703" y="1863077"/>
            <a:ext cx="7063112" cy="47087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23ED02-3857-8542-2DBE-4DF75EEBC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51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1105-C9BB-652A-F9AA-4275AAA8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8FDBF-1E51-7062-EED3-DCB8FC90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971" y="1632857"/>
            <a:ext cx="11536383" cy="52251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🌟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 &amp; Mission</a:t>
            </a:r>
          </a:p>
          <a:p>
            <a:pPr lvl="1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a single point of contact for Narcotics Anonymous in the United States, creating a national 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presence that enables broad Public Relations opportunities.</a:t>
            </a:r>
          </a:p>
          <a:p>
            <a:pPr lvl="1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with national and federal agencies currently closed to NA</a:t>
            </a:r>
          </a:p>
          <a:p>
            <a:pPr lvl="1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 a national website linking to local meetings, phonelines, and websites</a:t>
            </a:r>
          </a:p>
          <a:p>
            <a:pPr lvl="1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 national PSA campaigns to increase awareness</a:t>
            </a:r>
          </a:p>
          <a:p>
            <a:pPr lvl="1">
              <a:spcAft>
                <a:spcPts val="600"/>
              </a:spcAft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improve the quality and accuracy of meeting info locally &amp; on na.org</a:t>
            </a:r>
          </a:p>
          <a:p>
            <a:pPr marL="0" indent="0">
              <a:spcBef>
                <a:spcPts val="1400"/>
              </a:spcBef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 Structure   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🏛️ Recognized and approved as a service body – January 2024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🙋 Elected leadership roles established:</a:t>
            </a:r>
          </a:p>
          <a:p>
            <a:pPr lvl="2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Facilitator</a:t>
            </a:r>
          </a:p>
          <a:p>
            <a:pPr lvl="2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Secretary</a:t>
            </a:r>
          </a:p>
          <a:p>
            <a:pPr lvl="2"/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Workgroup Leaders for: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</a:t>
            </a:r>
          </a:p>
          <a:p>
            <a:pPr lvl="3"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</a:t>
            </a:r>
          </a:p>
          <a:p>
            <a:pPr>
              <a:spcAft>
                <a:spcPts val="600"/>
              </a:spcAft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92BA1A6D-C663-E237-1F3C-21F932363F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8221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A522A-F5F8-146E-ED44-DB869C20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0B2C6-5F71-6AFD-F956-8390BD8E2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4" y="1475509"/>
            <a:ext cx="11288486" cy="48317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We Serve NA Communities: Communication, Collaboration, Cooperation, Strategic Planning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📢 Public Relations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🌱 Fellowship Development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Training &amp; Mentorship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💻 Technology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📈 Planning &amp; Reporting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Role in the Service Structure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✅ Complement, Not Replace;  We work alongside existing NA service structure—not in place of it.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🧠 Coordinate Knowledge &amp; Resources; bring together experience, tools, and information from across 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zones to support local efforts.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🔄 Funnel Requests for Service; when inquiries come in, we connect them with the appropriate local </a:t>
            </a:r>
          </a:p>
          <a:p>
            <a:pPr marL="457200" lvl="1" indent="0">
              <a:buNone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service body to offer support as needed.</a:t>
            </a:r>
          </a:p>
          <a:p>
            <a:pPr lvl="1">
              <a:spcAft>
                <a:spcPts val="600"/>
              </a:spcAft>
            </a:pP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25266350-B4FF-AB57-085D-0B94D4862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226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A383D-B176-AE65-137B-441E0EC5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EBC2C4-49A3-D846-DA34-7C2A9845A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1" y="540328"/>
            <a:ext cx="10187708" cy="71153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Workgroups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6E51AAD-81AD-5EAB-2F39-960DF0906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628" y="1469571"/>
            <a:ext cx="11299371" cy="3929743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🗣 Communications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💻 Information Technology (IT)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📣 Public Relations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E467BDA2-4A55-E67B-1CC9-047A6D859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8467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6628-B267-2BF8-D2A3-B7F2B956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6579434-57D5-4E87-75AB-340C793E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3845"/>
            <a:ext cx="10515600" cy="131964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Communication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A31842-7B17-812E-9883-510D10EB1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057" y="1556658"/>
            <a:ext cx="10780352" cy="46674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📥 Monitors Incoming Requests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Tracks service requests &amp; inquiries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Updates monthly communication log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🔗 Connects Requests with Resources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Requests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Contacts zonal reps first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outreach to regions/areas as needed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Coordinates with service bodies upon request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Broader Requests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Brings national-level needs to the collaboration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Assists with coordination and follow-up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📤 Handles Outgoing Communications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Responds to inquiries from the public and members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Directs questions to appropriate service bodies</a:t>
            </a:r>
          </a:p>
        </p:txBody>
      </p:sp>
      <p:pic>
        <p:nvPicPr>
          <p:cNvPr id="4" name="Picture 3" descr="An envelope with an arrow&#10;&#10;AI-generated content may be incorrect.">
            <a:extLst>
              <a:ext uri="{FF2B5EF4-FFF2-40B4-BE49-F238E27FC236}">
                <a16:creationId xmlns:a16="http://schemas.microsoft.com/office/drawing/2014/main" id="{8FA5065C-DC10-3363-2205-FFB2E38EA3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280361" y="4904509"/>
            <a:ext cx="1588365" cy="1588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0FB85CFF-2757-7581-78C4-434F1D5D7C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526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2C264-0D4D-1BC7-5D33-F35924D9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55F91F9-5C65-E35D-9228-11D6B419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42" y="1110343"/>
            <a:ext cx="10738658" cy="6640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and Fellowship Support Responsibilities</a:t>
            </a:r>
            <a:br>
              <a:rPr lang="en-US" sz="2000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2A7BE-1737-FDF1-E4F3-DCDC6E869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14" y="1774370"/>
            <a:ext cx="11138394" cy="491903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📧 Respond promptly to emails from members and the public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🔗 Connect individuals with resources (meeting schedules, literature, etc.)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🗣️ Facilitate communication with relevant service bodies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📘 Share experience related to the Twelve Traditions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Provide education on PR and H&amp;I roles, responsibilities, and availability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🌐 Coordinate contact with service bodies to address local fellowship needs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⚠️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request is beyond our scope, we ensure to connect the sender with someone who can help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✉️ 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mails reflect collective experience, not official response of the Fellowship, NAWS, or WB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767FE8F6-57AE-82A4-A300-F99AC6CEA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330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F9660-A9C4-4294-1182-95A998E86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82DB846-48AD-2ADC-7F96-D0CC2804F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024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B0B65-172B-69BC-18FA-174002ECE6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1235699"/>
            <a:ext cx="10863943" cy="363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📊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 Activity Snapshot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(2024)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✉️ 241 Communication Exchanges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📈 3916% Growth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(from 6 to 241 exchanges)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🙋 166 Unique Individuals Engaged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🔁 75 Follow-Up Conversations Conducted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139482-5AC3-0AB9-BC39-757BAD9A2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841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42DF-3263-35F3-D0BD-0B92AF89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6E9E79D-1AFD-BDAA-FD46-D9DCDEEF8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073" y="365126"/>
            <a:ext cx="10725727" cy="109422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E4910-511D-9574-45B5-4342C7271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873934" y="5287384"/>
            <a:ext cx="2143093" cy="12054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831C20-3A5F-A8FE-1883-DC38CB5406B6}"/>
              </a:ext>
            </a:extLst>
          </p:cNvPr>
          <p:cNvSpPr txBox="1"/>
          <p:nvPr/>
        </p:nvSpPr>
        <p:spPr>
          <a:xfrm>
            <a:off x="947057" y="1551710"/>
            <a:ext cx="824048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the US Collaboration of Zones by managing:</a:t>
            </a:r>
          </a:p>
          <a:p>
            <a:pPr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🟦 Slack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Workspace setup &amp; admin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📧 Google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Groups, Gmail accounts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📂 Google Drive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uploads &amp; organization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🎥 Virtual Platforms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Zoom administration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🌐 Website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Updates &amp; maintenance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B7EAD6-A383-8F15-D90C-B1D9248B8E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0665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3F09-C16B-4706-B61B-F1517732C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FCD153C-65F1-73CF-F1BC-641AB65B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422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  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11024-EEC8-B6CD-7B8F-214B55702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27" y="1379320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https://usa-na.org/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8FBC33-9206-50D4-FF4A-EDB4E966A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15108" y="5287384"/>
            <a:ext cx="2143093" cy="12054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AE0E1C-A6CF-156A-E333-E7B1AEA9A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345" y="2017125"/>
            <a:ext cx="8395855" cy="435133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08A7BB-74E6-A719-454F-12AB9BFEAC1D}"/>
              </a:ext>
            </a:extLst>
          </p:cNvPr>
          <p:cNvCxnSpPr/>
          <p:nvPr/>
        </p:nvCxnSpPr>
        <p:spPr>
          <a:xfrm flipV="1">
            <a:off x="7845136" y="2337955"/>
            <a:ext cx="0" cy="69619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931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EA81C1-7B0C-8159-071E-AA53C2DAC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418" y="2190602"/>
            <a:ext cx="5532582" cy="4177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D05520-E721-09AE-E93B-C344442AE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909" y="2190601"/>
            <a:ext cx="5532582" cy="4177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2586335-F92D-87F7-DF56-3E990F1C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770"/>
            <a:ext cx="10515600" cy="108428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891E13-F228-0B1A-189C-3D02F2D573F2}"/>
              </a:ext>
            </a:extLst>
          </p:cNvPr>
          <p:cNvSpPr txBox="1"/>
          <p:nvPr/>
        </p:nvSpPr>
        <p:spPr>
          <a:xfrm>
            <a:off x="838200" y="1376219"/>
            <a:ext cx="4759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January 2024-December 2024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ADDCB0-E7EE-AFB0-CBE5-7A9B3DAA0FB6}"/>
              </a:ext>
            </a:extLst>
          </p:cNvPr>
          <p:cNvSpPr/>
          <p:nvPr/>
        </p:nvSpPr>
        <p:spPr>
          <a:xfrm>
            <a:off x="6326909" y="2028092"/>
            <a:ext cx="5532582" cy="315026"/>
          </a:xfrm>
          <a:prstGeom prst="rect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Locations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389010-D483-AB09-0BE6-C7490C99891C}"/>
              </a:ext>
            </a:extLst>
          </p:cNvPr>
          <p:cNvSpPr/>
          <p:nvPr/>
        </p:nvSpPr>
        <p:spPr>
          <a:xfrm>
            <a:off x="563418" y="2028092"/>
            <a:ext cx="5532582" cy="315026"/>
          </a:xfrm>
          <a:prstGeom prst="rect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Monthly History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69849F-CF81-99F8-307F-EFBAF527C0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8569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4B529-5B01-0604-A14C-A5306185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865A5C5-A859-088D-40A7-DE60E1B4D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  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638916-1479-D38D-115F-751119ED2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056" y="1546167"/>
            <a:ext cx="10406743" cy="4630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Oversees PR efforts for the US Collaboration of Zones, including: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🤝 Collaborating with Communications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Responds to PR-related inquiries and requests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Shares relevant information and resources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Providing PR Training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Offers training upon request from the fellowship</a:t>
            </a:r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ED6EFB00-8B53-115F-6003-284261C38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55114" y="5089235"/>
            <a:ext cx="2104431" cy="14036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1A290A9-6989-5FFA-E7DC-071282AE80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8677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8DB56F99-37CA-E00C-494B-12FEFCD84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C008D0C1-23F6-D3FC-3DA7-DD6BA89664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 sz="4000" dirty="0">
                <a:latin typeface="Times New Roman"/>
                <a:ea typeface="Times New Roman"/>
                <a:cs typeface="Times New Roman"/>
                <a:sym typeface="Times New Roman"/>
              </a:rPr>
              <a:t>Public Relations     </a:t>
            </a:r>
            <a:endParaRPr sz="4000" dirty="0"/>
          </a:p>
        </p:txBody>
      </p:sp>
      <p:sp>
        <p:nvSpPr>
          <p:cNvPr id="87" name="Google Shape;87;p1">
            <a:extLst>
              <a:ext uri="{FF2B5EF4-FFF2-40B4-BE49-F238E27FC236}">
                <a16:creationId xmlns:a16="http://schemas.microsoft.com/office/drawing/2014/main" id="{B7854BB6-EBF8-2615-CC5E-D9B956FEAB8B}"/>
              </a:ext>
            </a:extLst>
          </p:cNvPr>
          <p:cNvSpPr txBox="1"/>
          <p:nvPr/>
        </p:nvSpPr>
        <p:spPr>
          <a:xfrm>
            <a:off x="846512" y="1379914"/>
            <a:ext cx="10849495" cy="480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2025-2026: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📣 Increase public awareness of NA through coordinated and proactive PR efforts across the US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Strategic Priorities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Priority #1: External Outreach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Engage national organizations not currently connected with NA service bodies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low- or no-cost methods (e.g., targeted emails, phone campaigns)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new relationships to strengthen NA’s national visibility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Priority #2: Internal Strengthening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 experienced PR trusted servants from across the country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"gold standard" PR resources for easy, consistent use by service bodies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a strong foundation for a more unified collaboration of PR efforts  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3C5CE29B-B8D6-9406-EC26-7DD33B9E76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2241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0FB1E-CBDE-E687-039C-89A7D876B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F631D47-CB9F-BF70-3BB8-B633DED7C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8330"/>
            <a:ext cx="10515600" cy="140817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Planning 2025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Priorities Identified &amp; Two Projects Established 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B2652F9-7036-F2CD-7EDA-857A8AA1A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354" y="1771875"/>
            <a:ext cx="10515600" cy="383459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Media / PSA’s			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Collaboration			</a:t>
            </a:r>
          </a:p>
          <a:p>
            <a:pPr lvl="0"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Attending national events	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Fellowship Development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Marginalized Communities / Who’s missing / Rural support 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/ Training / Consistency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55A71A-E8AB-1438-37AA-5484826BF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03124" y="5011492"/>
            <a:ext cx="2063638" cy="14081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34B9D1D-31C7-74A8-D677-AC0DC88FF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0E159DA-5AE7-3D43-2F41-9FC674DEC2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811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11A4F-F477-968C-1545-39CD80D1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D675FF-DBA5-1707-CBF5-BD3AE511D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1" y="591127"/>
            <a:ext cx="10187708" cy="775855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Projects 2025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AE0B50B-816E-5193-3D94-52E3577BE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086" y="1884218"/>
            <a:ext cx="11342914" cy="3934692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/ Training/ Consistency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Marginalized Communities / Rural Support </a:t>
            </a:r>
          </a:p>
          <a:p>
            <a:r>
              <a:rPr lang="en-US" dirty="0"/>
              <a:t>        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FD9B0989-A551-A01B-4580-9D1E9EA86B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6644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815FB-39FE-4A57-2AAA-FA36FA16F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1182FFF-3822-B74E-46A0-BEA804D03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84" y="456528"/>
            <a:ext cx="12194260" cy="43293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/ Training / Consistency</a:t>
            </a:r>
            <a:b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B205FD-ECC7-F7A1-AF68-AD1A00453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274060" y="5339752"/>
            <a:ext cx="1698576" cy="1061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B03F3F-9D9E-2D3B-D0EF-B05A632B4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971" y="1712422"/>
            <a:ext cx="11527972" cy="37000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Goals: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Establish a training &amp; mentorship mechanism to increase consistency in service delivery in the US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🌐 Heighten awareness of the US Collaboration as a trusted resource members can actively engage</a:t>
            </a:r>
          </a:p>
          <a:p>
            <a:pPr marL="0" indent="0">
              <a:buNone/>
            </a:pP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8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Approaches: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🌍 Start local with focus first on zonal/regional mentorship projects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🗣️ Keep language simple; craft clear, accessible, inclusive messages regardless of experience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📄 Monthly “one-pagers”; create brief, focused resources on one topic per month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🤝 Identify mentorship needs; develop a process for recognizing members who need or want mentorship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📰 Newsletter: share updates and insights regularly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Flyers &amp; handouts: US Collaboration resource flyers</a:t>
            </a:r>
          </a:p>
          <a:p>
            <a:pPr marL="0" indent="0"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🔗 Website linking;  request zones/regions to add the US Collab site to their websites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6E77A829-8B82-3D55-F8CF-DFDDEB0670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3706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F8AE-CEBA-2CAD-E12A-423668EAA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BEC50B2-1964-652E-1F59-B6175632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257" y="456529"/>
            <a:ext cx="9568543" cy="71912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Mentorship / Training / Consistency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279E16-3CCC-473D-44C1-1BAC012DC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546167"/>
            <a:ext cx="10874829" cy="48553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1 Approaches (July–October)</a:t>
            </a:r>
          </a:p>
          <a:p>
            <a:pPr marL="0" indent="0">
              <a:spcBef>
                <a:spcPts val="600"/>
              </a:spcBef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 Development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Collaborate with Rural Outreach Task Team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and distribute the "Who's Missing?" survey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Basic Training Materials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short PDFs or videos on: RCM Basics, Facilitation Basics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🌐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 Presence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a new page on the US Collaboration website; training materials, videos, flyers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📣 Project Materials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simple, clear flyers/one-pagers explaining the project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 short video PSA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💬 Communication Tools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Launch a Facebook group for information sharing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📢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Outreach to Zones &amp; Regions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Broadcast project to all Zones to share with regions </a:t>
            </a:r>
          </a:p>
          <a:p>
            <a:pPr lvl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7DA888EB-8379-27CA-A318-A8CDD45F3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3145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056FC-F375-5D54-7E73-1CE977E9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5CE82FA-BB50-C90E-16AA-6668472E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886" y="729342"/>
            <a:ext cx="9895113" cy="83160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Marginalized Communities / Rural Support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58D2799D-5347-F3FB-0577-80CC71C86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66036" y="5255491"/>
            <a:ext cx="1994384" cy="1237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04C045-8B9C-6AC9-8517-86500A595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4" y="1560945"/>
            <a:ext cx="9810668" cy="48121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Goals: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🌾 Heighten awareness &amp; increase access to NA services in rural areas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🌍 Reach marginalized communities by identifying who may be missing from our fellowship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Approaches: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🧭 Define rural and marginalized communities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📊 Gather Info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&amp; distribute surveys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Engage local service bodies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SWOT(strengths, weakness, opportunity, threats)/SWAT (a=assumptions) analysis (Who’s Missing Surveys)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📣 Share Findings with the fellowship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Offer Training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“Train the Trainer” sessions at zonal forums focused on rural support</a:t>
            </a:r>
          </a:p>
          <a:p>
            <a:pPr marL="0" indent="0" fontAlgn="base">
              <a:buNone/>
            </a:pP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B7CE614B-BC36-3E4D-F165-2FC8FBE7E8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684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62B73-884B-65BE-0271-059492472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10022A4-5B9A-E9DE-9EF8-610AE1A84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686" y="1055914"/>
            <a:ext cx="10352313" cy="72388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Marginalized Communities / Rural Support Survey; help us reach our goals 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BC3FDC98-BBAC-7319-3934-18954E051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66036" y="5255491"/>
            <a:ext cx="1994384" cy="1237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E08DC3-00A5-002A-2948-2536FBF26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4" y="1899583"/>
            <a:ext cx="9810668" cy="447350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7C762228-F741-CB93-4E08-321257E84E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230DF0FD-6189-17F4-D59A-EFDC3B9A9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629" y="2166257"/>
            <a:ext cx="4779169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617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53C5-197D-49FE-E3C7-FB89C068E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80913C6-7046-338C-9675-5FA71BAF2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0" y="903515"/>
            <a:ext cx="10646229" cy="9579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🗓️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 Collaboration of Zones Meeting Schedule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would love your participation!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E8C602-CC76-97AE-30AA-0E68B1758B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8457" y="1797277"/>
            <a:ext cx="10845469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1800" b="1" dirty="0"/>
              <a:t>🌍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Quarterly Collaboration Meeting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When: 2nd Sunday of January, April, July, October: 3 PM Pacific / 6 PM Eastern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Zoom ID: 884 5012 6881/ Password: usa-na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🧩 Communications Workgroup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When: 4th Tuesday monthly: 6 PM Pacific / 9 PM Eastern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Zoom ID: 818 2584 3132/ Password : usa-na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💻 IT Workgroup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When: 3rd Sunday monthly: 6 PM Pacific / 9 PM Eastern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Zoom ID: 852 6997 3189/ Password : usa-na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📣 Public Relations Workgroup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When: 1st Monday monthly: 6 PM Pacific / 9 PM Eastern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Zoom ID: 864 4927 0474/ Password : usa-na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68A697-9884-0C49-70AB-58D6B2558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54464" y="4691743"/>
            <a:ext cx="2423688" cy="1615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A64532A4-F997-60F7-0CBB-38A708C31A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810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1600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B315D-C5FD-FDEB-9941-51B05931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52D4124-780B-EDD3-5A0C-F7879A4DE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5" y="1320800"/>
            <a:ext cx="9024257" cy="369888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📬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Want to Stay Connected?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A747ED-3F34-0EB8-78A4-F8A56ABFE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4914" y="1824537"/>
            <a:ext cx="11658600" cy="472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you'd like to be added to our email list, join our Slack workspace, need more information:</a:t>
            </a:r>
          </a:p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📧 Contact us at: info@usa-na.org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🔗 Visit: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https://usa-na.org/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5968AE-9684-9670-AC9C-94A1C9395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521" y="3550241"/>
            <a:ext cx="6274634" cy="3005133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A602E84-B36A-BE3F-2BEA-13B82E3CE1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153" y="163306"/>
            <a:ext cx="1972876" cy="11702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8106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3AD68-0671-E597-428B-836C5507E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" name="Rectangle 214">
            <a:extLst>
              <a:ext uri="{FF2B5EF4-FFF2-40B4-BE49-F238E27FC236}">
                <a16:creationId xmlns:a16="http://schemas.microsoft.com/office/drawing/2014/main" id="{AA966FB2-4B71-1707-8178-0CD6985D6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ntent Placeholder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613689F1-7625-358A-13C0-167A71D25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783771"/>
            <a:ext cx="6531429" cy="2982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6" name="Right Triangle 215">
            <a:extLst>
              <a:ext uri="{FF2B5EF4-FFF2-40B4-BE49-F238E27FC236}">
                <a16:creationId xmlns:a16="http://schemas.microsoft.com/office/drawing/2014/main" id="{8B603E63-E8BA-75FE-C405-F98F0DB76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4DD0EB0-28B1-E481-6721-F1DDC39E5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DAB7B4-7452-59F4-C07A-E81A4DA42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657" y="3509786"/>
            <a:ext cx="9416319" cy="1632520"/>
          </a:xfrm>
        </p:spPr>
        <p:txBody>
          <a:bodyPr anchor="b">
            <a:normAutofit fontScale="90000"/>
          </a:bodyPr>
          <a:lstStyle/>
          <a:p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behalf of the US Collaboration of Zones   We thank you for your support!</a:t>
            </a:r>
            <a:endParaRPr lang="en-US" sz="4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F6D8384-3E09-534E-DEB0-E7D95EB51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8029" y="5142305"/>
            <a:ext cx="7184570" cy="753165"/>
          </a:xfrm>
        </p:spPr>
        <p:txBody>
          <a:bodyPr anchor="t">
            <a:normAutofit fontScale="92500" lnSpcReduction="20000"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9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1627</Words>
  <Application>Microsoft Office PowerPoint</Application>
  <PresentationFormat>Widescreen</PresentationFormat>
  <Paragraphs>235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Times New Roman</vt:lpstr>
      <vt:lpstr>Office Theme</vt:lpstr>
      <vt:lpstr>   US Collaboration of Zones: What, When, Why, How </vt:lpstr>
      <vt:lpstr>      What is a Zone</vt:lpstr>
      <vt:lpstr>PowerPoint Presentation</vt:lpstr>
      <vt:lpstr>       The Background Story </vt:lpstr>
      <vt:lpstr>Who We Are!!  Our Guiding Principles, Practices and Services for You  </vt:lpstr>
      <vt:lpstr>PowerPoint Presentation</vt:lpstr>
      <vt:lpstr>PowerPoint Presentation</vt:lpstr>
      <vt:lpstr>Workgroups</vt:lpstr>
      <vt:lpstr>                       Communication                   </vt:lpstr>
      <vt:lpstr> Communications  Email and Fellowship Support Responsibilities   </vt:lpstr>
      <vt:lpstr>Communications   </vt:lpstr>
      <vt:lpstr>Information Technology    </vt:lpstr>
      <vt:lpstr>Information Technology    </vt:lpstr>
      <vt:lpstr>Information Technology    </vt:lpstr>
      <vt:lpstr>Public Relations    </vt:lpstr>
      <vt:lpstr>Public Relations     </vt:lpstr>
      <vt:lpstr>Strategic Planning 2025     Priorities Identified &amp; Two Projects Established  </vt:lpstr>
      <vt:lpstr>Current Projects 2025 </vt:lpstr>
      <vt:lpstr>  Mentorship / Training / Consistency </vt:lpstr>
      <vt:lpstr>     Mentorship / Training / Consistency    </vt:lpstr>
      <vt:lpstr>Marginalized Communities / Rural Support </vt:lpstr>
      <vt:lpstr>Marginalized Communities / Rural Support Survey; help us reach our goals   </vt:lpstr>
      <vt:lpstr>🗓️  US Collaboration of Zones Meeting Schedule  We would love your participation! </vt:lpstr>
      <vt:lpstr>📬 Want to Stay Connected?  </vt:lpstr>
      <vt:lpstr>   On behalf of the US Collaboration of Zones   We thank you for your support!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Robertson</dc:creator>
  <cp:lastModifiedBy>Craig Robertson</cp:lastModifiedBy>
  <cp:revision>2</cp:revision>
  <dcterms:created xsi:type="dcterms:W3CDTF">2025-09-28T20:09:11Z</dcterms:created>
  <dcterms:modified xsi:type="dcterms:W3CDTF">2025-10-19T17:21:21Z</dcterms:modified>
</cp:coreProperties>
</file>